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20" r:id="rId6"/>
    <p:sldMasterId id="2147483744" r:id="rId7"/>
    <p:sldMasterId id="2147483756" r:id="rId8"/>
    <p:sldMasterId id="2147483768" r:id="rId9"/>
    <p:sldMasterId id="2147483780" r:id="rId10"/>
    <p:sldMasterId id="2147483792" r:id="rId11"/>
    <p:sldMasterId id="2147483804" r:id="rId12"/>
    <p:sldMasterId id="2147483828" r:id="rId13"/>
    <p:sldMasterId id="2147483840" r:id="rId14"/>
    <p:sldMasterId id="2147483852" r:id="rId15"/>
    <p:sldMasterId id="2147483876" r:id="rId16"/>
  </p:sldMasterIdLst>
  <p:notesMasterIdLst>
    <p:notesMasterId r:id="rId40"/>
  </p:notesMasterIdLst>
  <p:sldIdLst>
    <p:sldId id="365" r:id="rId17"/>
    <p:sldId id="273" r:id="rId18"/>
    <p:sldId id="274" r:id="rId19"/>
    <p:sldId id="275" r:id="rId20"/>
    <p:sldId id="276" r:id="rId21"/>
    <p:sldId id="277" r:id="rId22"/>
    <p:sldId id="278" r:id="rId23"/>
    <p:sldId id="367" r:id="rId24"/>
    <p:sldId id="369" r:id="rId25"/>
    <p:sldId id="371" r:id="rId26"/>
    <p:sldId id="373" r:id="rId27"/>
    <p:sldId id="377" r:id="rId28"/>
    <p:sldId id="381" r:id="rId29"/>
    <p:sldId id="383" r:id="rId30"/>
    <p:sldId id="385" r:id="rId31"/>
    <p:sldId id="387" r:id="rId32"/>
    <p:sldId id="389" r:id="rId33"/>
    <p:sldId id="391" r:id="rId34"/>
    <p:sldId id="395" r:id="rId35"/>
    <p:sldId id="397" r:id="rId36"/>
    <p:sldId id="399" r:id="rId37"/>
    <p:sldId id="402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95" autoAdjust="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ED526-2597-42F5-B2E0-F14F7B25B2E7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9EA1D-23E2-46FE-8EAE-8D4A34F6B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3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Limited self-rule is achieved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2F55C-45DA-4433-B072-B368D6A70D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2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24F83-819F-486D-80D8-8C2BA53220AC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7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24F83-819F-486D-80D8-8C2BA53220A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24F83-819F-486D-80D8-8C2BA53220A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75FE-5AC8-48E3-A555-5A33C599F862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F6FD-B34F-40D3-9072-4CDDC6AD70E7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54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698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17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66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540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464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89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121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441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1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3CF7-0760-490A-BF4E-02CB9DF9B730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3913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228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544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550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76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772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292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75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98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8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813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31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666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0744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404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616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0178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419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21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7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358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09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5938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7000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4573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1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201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285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133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181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59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881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6144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2209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26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723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5010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847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5145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5926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4599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0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519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41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558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3512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874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774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040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6366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922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603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13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7279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346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088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4715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1282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437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310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3300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2242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3171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7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9619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1655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497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4210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37430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6471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5021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55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38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3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6125-4640-4334-834F-93F502CD648D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41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5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92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13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77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47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18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91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57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2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983B-9C1B-4D3D-8A50-2D475EA4E944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83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950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86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97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63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868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32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9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3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4EC5-AD14-492D-910D-11699FB30F29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495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09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2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20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19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592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050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601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75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1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7598-635F-4EBB-A52C-ABD3DB6E8E20}" type="datetime1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30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773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837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069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74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133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9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324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343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8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F747-8527-48F9-85BD-ACA84112CE03}" type="datetime1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593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484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244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967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131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527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117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886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206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1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03E5-E391-41B1-BD7B-0779F97B3ACA}" type="datetime1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61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416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761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118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578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97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44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5289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656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3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87D1-9FB4-44BD-87D8-949F5ABD191C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102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876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859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248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4840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681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99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973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566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2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C94-50D2-4284-8DEB-5509EA2A3590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291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405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997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596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893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033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355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011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011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C26C-8106-4DAD-A5CC-572A2CE3C410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3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4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8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4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6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4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7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0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8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1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0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6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11582400" cy="1524000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EMB-101: Emergence of Bangladesh</a:t>
            </a:r>
            <a:r>
              <a:rPr lang="en-US" sz="4800">
                <a:latin typeface="Algerian" pitchFamily="82" charset="0"/>
              </a:rPr>
              <a:t/>
            </a:r>
            <a:br>
              <a:rPr lang="en-US" sz="4800">
                <a:latin typeface="Algerian" pitchFamily="82" charset="0"/>
              </a:rPr>
            </a:br>
            <a:r>
              <a:rPr lang="en-US" sz="4800" b="1" smtClean="0">
                <a:latin typeface="Times New Roman" pitchFamily="18" charset="0"/>
                <a:cs typeface="Times New Roman" pitchFamily="18" charset="0"/>
              </a:rPr>
              <a:t>Lecture-5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06" y="3152775"/>
            <a:ext cx="9882188" cy="552450"/>
          </a:xfr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British India: 1912-1947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:\Academic\Brac university\Summer 2020\Lesson Plan\bracu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648200"/>
            <a:ext cx="1828800" cy="1677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360" y="-76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Cripps Mission &amp; Quit India Movement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2" y="1310144"/>
            <a:ext cx="5137694" cy="36482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" y="52911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Sir Stafford Cripps enjoys a joke with Mr. Gandhi on his diplomatic mission in India, surrounded by Indian journalists and photographers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4600" y="1391244"/>
            <a:ext cx="5715000" cy="376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In April 1942 Sir Stafford Cripps was sent to Delhi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Offered independence of India; a constituent assembly and more seats in Viceroy’s executive council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Emphasized not to pressurize any part of the country to join independent India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Congress and British PM Churchill opposed the mission’s proposal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Failed mission led to ‘Quit India’ movement in August 1942</a:t>
            </a:r>
          </a:p>
        </p:txBody>
      </p:sp>
    </p:spTree>
    <p:extLst>
      <p:ext uri="{BB962C8B-B14F-4D97-AF65-F5344CB8AC3E}">
        <p14:creationId xmlns:p14="http://schemas.microsoft.com/office/powerpoint/2010/main" val="77243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Quit India Movement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13467"/>
            <a:ext cx="6928834" cy="34731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0" y="49251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Police </a:t>
            </a:r>
            <a:r>
              <a:rPr lang="en-US" b="1" dirty="0" err="1">
                <a:solidFill>
                  <a:prstClr val="black"/>
                </a:solidFill>
              </a:rPr>
              <a:t>lathi</a:t>
            </a:r>
            <a:r>
              <a:rPr lang="en-US" b="1" dirty="0">
                <a:solidFill>
                  <a:prstClr val="black"/>
                </a:solidFill>
              </a:rPr>
              <a:t>-charge demonstrators during the Quit India movement</a:t>
            </a:r>
          </a:p>
        </p:txBody>
      </p:sp>
    </p:spTree>
    <p:extLst>
      <p:ext uri="{BB962C8B-B14F-4D97-AF65-F5344CB8AC3E}">
        <p14:creationId xmlns:p14="http://schemas.microsoft.com/office/powerpoint/2010/main" val="20234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1127125"/>
            <a:ext cx="3048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Azad Hind </a:t>
            </a:r>
            <a:r>
              <a:rPr lang="en-US" b="1" dirty="0" err="1">
                <a:solidFill>
                  <a:prstClr val="white"/>
                </a:solidFill>
              </a:rPr>
              <a:t>Fauj</a:t>
            </a:r>
            <a:r>
              <a:rPr lang="en-US" b="1" dirty="0">
                <a:solidFill>
                  <a:prstClr val="white"/>
                </a:solidFill>
              </a:rPr>
              <a:t> or Indian National Army (INA)</a:t>
            </a:r>
          </a:p>
        </p:txBody>
      </p:sp>
      <p:sp>
        <p:nvSpPr>
          <p:cNvPr id="9" name="Snip Same Side Corner Rectangle 8"/>
          <p:cNvSpPr/>
          <p:nvPr/>
        </p:nvSpPr>
        <p:spPr>
          <a:xfrm>
            <a:off x="200159" y="2045092"/>
            <a:ext cx="6610082" cy="3352800"/>
          </a:xfrm>
          <a:prstGeom prst="snip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First formed in 17 February 1942; initiatives by Imperial Japanese Army 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Subhas</a:t>
            </a:r>
            <a:r>
              <a:rPr lang="en-US" b="1" dirty="0">
                <a:solidFill>
                  <a:prstClr val="black"/>
                </a:solidFill>
              </a:rPr>
              <a:t> Chandra Bose arrived in Singapore in 1943 and revived the Army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Netaji</a:t>
            </a:r>
            <a:r>
              <a:rPr lang="en-US" b="1" dirty="0">
                <a:solidFill>
                  <a:prstClr val="black"/>
                </a:solidFill>
              </a:rPr>
              <a:t> allied with the Axis powers in WWII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INA gave hope for the freedom and self-governing rights in India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0" y="-25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Netaji Subhas Chandra Bose &amp;  the Azad Hind </a:t>
            </a:r>
            <a:r>
              <a:rPr lang="en-US" sz="3200" b="1" dirty="0" err="1"/>
              <a:t>Fauj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127125"/>
            <a:ext cx="3848100" cy="42707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48093" y="5415456"/>
            <a:ext cx="4416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Subhas Chandra Bose with Japanese Prime Minister Hideki </a:t>
            </a:r>
            <a:r>
              <a:rPr lang="en-US" b="1" dirty="0" err="1">
                <a:solidFill>
                  <a:prstClr val="black"/>
                </a:solidFill>
              </a:rPr>
              <a:t>Tojo</a:t>
            </a:r>
            <a:r>
              <a:rPr lang="en-US" b="1" dirty="0">
                <a:solidFill>
                  <a:prstClr val="black"/>
                </a:solidFill>
              </a:rPr>
              <a:t> at a parade for Indian national independence at Singapore</a:t>
            </a:r>
          </a:p>
        </p:txBody>
      </p:sp>
    </p:spTree>
    <p:extLst>
      <p:ext uri="{BB962C8B-B14F-4D97-AF65-F5344CB8AC3E}">
        <p14:creationId xmlns:p14="http://schemas.microsoft.com/office/powerpoint/2010/main" val="331731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655-0792-499F-B59B-87B066DBBC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1828800" y="6410848"/>
            <a:ext cx="3581400" cy="365760"/>
          </a:xfrm>
          <a:prstGeom prst="rect">
            <a:avLst/>
          </a:prstGeom>
        </p:spPr>
        <p:txBody>
          <a:bodyPr vert="horz"/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</a:rPr>
              <a:t>Bangladesh Studies       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5791200" y="6324600"/>
            <a:ext cx="609600" cy="44132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ctr">
              <a:defRPr/>
            </a:pPr>
            <a:fld id="{907CFF3B-A58F-488E-99D2-B83C14E74213}" type="slidenum">
              <a:rPr lang="en-US" sz="1600">
                <a:solidFill>
                  <a:srgbClr val="FFFFFF"/>
                </a:solidFill>
              </a:rPr>
              <a:pPr algn="ctr">
                <a:defRPr/>
              </a:pPr>
              <a:t>13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86863" y="152400"/>
            <a:ext cx="64711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3200" b="1" dirty="0">
              <a:solidFill>
                <a:prstClr val="black"/>
              </a:solidFill>
            </a:endParaRPr>
          </a:p>
          <a:p>
            <a:pPr algn="ctr"/>
            <a:r>
              <a:rPr lang="en-US" sz="3200" b="1" dirty="0">
                <a:solidFill>
                  <a:prstClr val="black"/>
                </a:solidFill>
              </a:rPr>
              <a:t>Bengal Famine of 1943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9200" y="5074178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   </a:t>
            </a:r>
            <a:r>
              <a:rPr lang="en-US" b="1" dirty="0">
                <a:solidFill>
                  <a:prstClr val="black"/>
                </a:solidFill>
              </a:rPr>
              <a:t>Sketches of the Famine of 1943 by </a:t>
            </a:r>
            <a:r>
              <a:rPr lang="en-US" b="1" dirty="0" err="1">
                <a:solidFill>
                  <a:prstClr val="black"/>
                </a:solidFill>
              </a:rPr>
              <a:t>Zainul</a:t>
            </a:r>
            <a:r>
              <a:rPr lang="en-US" b="1" dirty="0">
                <a:solidFill>
                  <a:prstClr val="black"/>
                </a:solidFill>
              </a:rPr>
              <a:t> Abedin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5767" y="2133600"/>
            <a:ext cx="4857633" cy="304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Man-made famine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Natural disaster aggravated by administrative failure when rice export to Bengal from Japanese occupied Burma dried up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 Rice taken for British army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Boats were confiscated by the British and inland waterways trade stopped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Market prices, widespread corruption and shortages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20000" y="1164568"/>
            <a:ext cx="2362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Causes of famine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A360D3E-EBD8-4C86-B936-73FB5DCDD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45893" y="1302331"/>
            <a:ext cx="2912107" cy="358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DA1735E-70CE-4123-8E3B-761D8737A8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526" y="1302331"/>
            <a:ext cx="2743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2" y="76200"/>
            <a:ext cx="624839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Wavell Plan and </a:t>
            </a:r>
            <a:r>
              <a:rPr lang="en-US" sz="28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Simla</a:t>
            </a: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Conference</a:t>
            </a:r>
          </a:p>
          <a:p>
            <a:pPr marL="285750" indent="-285750" algn="just"/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2000" b="1" dirty="0">
                <a:solidFill>
                  <a:prstClr val="black"/>
                </a:solidFill>
              </a:rPr>
              <a:t>Viceroy Lord Wavell called a conference at </a:t>
            </a:r>
            <a:r>
              <a:rPr lang="en-US" sz="2000" b="1" dirty="0" err="1">
                <a:solidFill>
                  <a:prstClr val="black"/>
                </a:solidFill>
              </a:rPr>
              <a:t>Simla</a:t>
            </a:r>
            <a:r>
              <a:rPr lang="en-US" sz="2000" b="1" dirty="0">
                <a:solidFill>
                  <a:prstClr val="black"/>
                </a:solidFill>
              </a:rPr>
              <a:t> on 25 June 1945</a:t>
            </a:r>
          </a:p>
          <a:p>
            <a:pPr marL="285750" indent="-285750" algn="just"/>
            <a:endParaRPr lang="en-US" sz="2000" b="1" dirty="0">
              <a:solidFill>
                <a:prstClr val="black"/>
              </a:solidFill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2000" b="1" dirty="0">
                <a:solidFill>
                  <a:prstClr val="black"/>
                </a:solidFill>
              </a:rPr>
              <a:t>Aimed to discuss the future of India with the British administration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7" y="2310389"/>
            <a:ext cx="5871983" cy="30853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50748" y="5454275"/>
            <a:ext cx="4838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Lord Wavell greeting Indian leaders who have come to attend the </a:t>
            </a:r>
            <a:r>
              <a:rPr lang="en-US" dirty="0" err="1">
                <a:solidFill>
                  <a:prstClr val="black"/>
                </a:solidFill>
              </a:rPr>
              <a:t>Simla</a:t>
            </a:r>
            <a:r>
              <a:rPr lang="en-US" dirty="0">
                <a:solidFill>
                  <a:prstClr val="black"/>
                </a:solidFill>
              </a:rPr>
              <a:t> Conference in 1945</a:t>
            </a:r>
          </a:p>
        </p:txBody>
      </p:sp>
    </p:spTree>
    <p:extLst>
      <p:ext uri="{BB962C8B-B14F-4D97-AF65-F5344CB8AC3E}">
        <p14:creationId xmlns:p14="http://schemas.microsoft.com/office/powerpoint/2010/main" val="24999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0" y="1825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Wavell Plan and </a:t>
            </a:r>
            <a:r>
              <a:rPr lang="en-US" sz="3200" b="1" dirty="0" err="1"/>
              <a:t>Simla</a:t>
            </a:r>
            <a:r>
              <a:rPr lang="en-US" sz="3200" b="1" dirty="0"/>
              <a:t> Conference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52400" y="1219200"/>
            <a:ext cx="3124200" cy="3733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Proposals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 An all-Indian executive council to form interim government </a:t>
            </a:r>
          </a:p>
          <a:p>
            <a:pPr>
              <a:buFont typeface="Arial" pitchFamily="34" charset="0"/>
              <a:buChar char="•"/>
            </a:pPr>
            <a:endParaRPr lang="en-US" sz="800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 It restricted viceroy and commander-in-chief positions from Indians</a:t>
            </a:r>
          </a:p>
          <a:p>
            <a:pPr>
              <a:buFont typeface="Arial" pitchFamily="34" charset="0"/>
              <a:buChar char="•"/>
            </a:pPr>
            <a:endParaRPr lang="en-US" sz="800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 It preserved seats for ‘Caste Hindus’ and Muslims</a:t>
            </a:r>
          </a:p>
        </p:txBody>
      </p:sp>
      <p:sp>
        <p:nvSpPr>
          <p:cNvPr id="9" name="Oval 8"/>
          <p:cNvSpPr/>
          <p:nvPr/>
        </p:nvSpPr>
        <p:spPr>
          <a:xfrm>
            <a:off x="3352800" y="1143000"/>
            <a:ext cx="3352800" cy="388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b="1" dirty="0">
                <a:solidFill>
                  <a:prstClr val="white"/>
                </a:solidFill>
              </a:rPr>
              <a:t>Differences on the representation of Muslim community</a:t>
            </a:r>
          </a:p>
          <a:p>
            <a:pPr>
              <a:buFont typeface="Arial" pitchFamily="34" charset="0"/>
              <a:buChar char="•"/>
            </a:pPr>
            <a:endParaRPr lang="en-US" sz="800" b="1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prstClr val="white"/>
                </a:solidFill>
              </a:rPr>
              <a:t> The Muslim League itself as only Muslim representative</a:t>
            </a:r>
          </a:p>
          <a:p>
            <a:pPr>
              <a:buFont typeface="Arial" pitchFamily="34" charset="0"/>
              <a:buChar char="•"/>
            </a:pPr>
            <a:endParaRPr lang="en-US" sz="800" b="1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>
                <a:solidFill>
                  <a:prstClr val="white"/>
                </a:solidFill>
              </a:rPr>
              <a:t> Congress presented the leader of their delegation leader to prove their all communities’ representation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1219200"/>
            <a:ext cx="4419600" cy="40225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48400" y="5569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Mahatma Gandhi in Shimla to attend the </a:t>
            </a:r>
            <a:r>
              <a:rPr lang="en-US" dirty="0" err="1">
                <a:solidFill>
                  <a:prstClr val="black"/>
                </a:solidFill>
              </a:rPr>
              <a:t>Simla</a:t>
            </a:r>
            <a:r>
              <a:rPr lang="en-US" dirty="0">
                <a:solidFill>
                  <a:prstClr val="black"/>
                </a:solidFill>
              </a:rPr>
              <a:t> Conference in 1945 called by the Viceroy, Lord Wavell</a:t>
            </a:r>
          </a:p>
        </p:txBody>
      </p:sp>
    </p:spTree>
    <p:extLst>
      <p:ext uri="{BB962C8B-B14F-4D97-AF65-F5344CB8AC3E}">
        <p14:creationId xmlns:p14="http://schemas.microsoft.com/office/powerpoint/2010/main" val="347340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-2173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Elections of 1945-46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ndian Provincial Election 1946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004551"/>
            <a:ext cx="5061398" cy="44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4" y="167425"/>
            <a:ext cx="4689370" cy="63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Cabinet Mission, 1946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838200"/>
            <a:ext cx="4648200" cy="50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Three-man cabinet deputation to New Delhi</a:t>
            </a:r>
          </a:p>
        </p:txBody>
      </p:sp>
      <p:sp>
        <p:nvSpPr>
          <p:cNvPr id="8" name="Rectangle 7"/>
          <p:cNvSpPr/>
          <p:nvPr/>
        </p:nvSpPr>
        <p:spPr>
          <a:xfrm>
            <a:off x="386080" y="23622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Proposed a three-tier federation for India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1524000"/>
            <a:ext cx="46482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Transfer of British power to a single Indian administration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2971800"/>
            <a:ext cx="464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Local provincial governments can opt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35814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Primarily both ML and Congress agreed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4191000"/>
            <a:ext cx="46482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Nehru- no Constituent Assembly could be “bound” by any prearranged constitutional formula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000" y="50292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Muslim League withdrew its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838200"/>
            <a:ext cx="5425910" cy="43529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88750" y="5181600"/>
            <a:ext cx="6903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British Cabinet commission members A. V. Alexander (L) Frederick William </a:t>
            </a:r>
            <a:r>
              <a:rPr lang="en-US" dirty="0" err="1">
                <a:solidFill>
                  <a:prstClr val="black"/>
                </a:solidFill>
              </a:rPr>
              <a:t>Pethick</a:t>
            </a:r>
            <a:r>
              <a:rPr lang="en-US" dirty="0">
                <a:solidFill>
                  <a:prstClr val="black"/>
                </a:solidFill>
              </a:rPr>
              <a:t>-Lawrence (R) &amp; Sir Stafford Cripps (2R) discussing plan for India's Independence w. Moslem League </a:t>
            </a:r>
            <a:r>
              <a:rPr lang="en-US" dirty="0" err="1">
                <a:solidFill>
                  <a:prstClr val="black"/>
                </a:solidFill>
              </a:rPr>
              <a:t>ldr</a:t>
            </a:r>
            <a:r>
              <a:rPr lang="en-US" dirty="0">
                <a:solidFill>
                  <a:prstClr val="black"/>
                </a:solidFill>
              </a:rPr>
              <a:t>. Mohammed Ali Jinnah (2L) during meetings at the vice-regal lodge</a:t>
            </a:r>
          </a:p>
        </p:txBody>
      </p:sp>
    </p:spTree>
    <p:extLst>
      <p:ext uri="{BB962C8B-B14F-4D97-AF65-F5344CB8AC3E}">
        <p14:creationId xmlns:p14="http://schemas.microsoft.com/office/powerpoint/2010/main" val="227276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Direct Action Day and the Great Calcutta Killings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64" y="705644"/>
            <a:ext cx="6649071" cy="518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48126" y="4836209"/>
            <a:ext cx="3937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Rioters armed with </a:t>
            </a:r>
            <a:r>
              <a:rPr lang="en-US" dirty="0" err="1">
                <a:solidFill>
                  <a:prstClr val="black"/>
                </a:solidFill>
              </a:rPr>
              <a:t>lathis</a:t>
            </a:r>
            <a:r>
              <a:rPr lang="en-US" dirty="0">
                <a:solidFill>
                  <a:prstClr val="black"/>
                </a:solidFill>
              </a:rPr>
              <a:t> on the streets </a:t>
            </a:r>
          </a:p>
          <a:p>
            <a:r>
              <a:rPr lang="en-US" dirty="0">
                <a:solidFill>
                  <a:prstClr val="black"/>
                </a:solidFill>
              </a:rPr>
              <a:t>of Calcutta in 1946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286063" y="705645"/>
            <a:ext cx="6649071" cy="5181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nip Same Side Corner Rectangle 11"/>
          <p:cNvSpPr/>
          <p:nvPr/>
        </p:nvSpPr>
        <p:spPr>
          <a:xfrm>
            <a:off x="304800" y="1193690"/>
            <a:ext cx="4800600" cy="3352800"/>
          </a:xfrm>
          <a:prstGeom prst="snip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Muslim League announced a general strike on 16 August 1946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Widespread communal rioting between Muslims and Hindus 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An estimated 4,000 people lost their lives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These events sowed the seeds for the eventual Partition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381000"/>
            <a:ext cx="10515600" cy="1325563"/>
          </a:xfrm>
        </p:spPr>
        <p:txBody>
          <a:bodyPr>
            <a:normAutofit/>
          </a:bodyPr>
          <a:lstStyle/>
          <a:p>
            <a:pPr algn="ctr">
              <a:tabLst>
                <a:tab pos="2682875" algn="l"/>
              </a:tabLst>
            </a:pPr>
            <a:r>
              <a:rPr lang="en-US" sz="3200" b="1" dirty="0"/>
              <a:t>Proposal of United Bengal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          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274" y="55981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09600"/>
            <a:ext cx="9296400" cy="381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</a:rPr>
              <a:t>Huseyn Shaheed </a:t>
            </a:r>
            <a:r>
              <a:rPr lang="en-US" b="1" dirty="0" err="1">
                <a:solidFill>
                  <a:prstClr val="black"/>
                </a:solidFill>
              </a:rPr>
              <a:t>Suhrawardy</a:t>
            </a:r>
            <a:r>
              <a:rPr lang="en-US" b="1" dirty="0">
                <a:solidFill>
                  <a:prstClr val="black"/>
                </a:solidFill>
              </a:rPr>
              <a:t>, the Premier of the province of Bengal, formally launched this idea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 err="1">
                <a:solidFill>
                  <a:prstClr val="black"/>
                </a:solidFill>
              </a:rPr>
              <a:t>Sarat</a:t>
            </a:r>
            <a:r>
              <a:rPr lang="en-US" b="1" dirty="0">
                <a:solidFill>
                  <a:prstClr val="black"/>
                </a:solidFill>
              </a:rPr>
              <a:t> Chandra Bose proposed for a Sovereign Socialist Republic of Bengal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Most provincial Congress and Hindu </a:t>
            </a:r>
            <a:r>
              <a:rPr lang="en-US" b="1" dirty="0" err="1">
                <a:solidFill>
                  <a:prstClr val="black"/>
                </a:solidFill>
              </a:rPr>
              <a:t>Mahasabha</a:t>
            </a:r>
            <a:r>
              <a:rPr lang="en-US" b="1" dirty="0">
                <a:solidFill>
                  <a:prstClr val="black"/>
                </a:solidFill>
              </a:rPr>
              <a:t> leaders wanted Bengal partition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The Direct Action Day aggravated communal tension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7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36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Non-cooperation Movement</a:t>
            </a:r>
          </a:p>
        </p:txBody>
      </p:sp>
      <p:sp>
        <p:nvSpPr>
          <p:cNvPr id="5" name="Oval 4"/>
          <p:cNvSpPr/>
          <p:nvPr/>
        </p:nvSpPr>
        <p:spPr>
          <a:xfrm>
            <a:off x="7239000" y="1269365"/>
            <a:ext cx="2961005" cy="26930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of the movement; 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Boycott govt., education, court, cloth and election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national institutions</a:t>
            </a:r>
            <a:endParaRPr lang="en-US" sz="1600" b="1" dirty="0"/>
          </a:p>
        </p:txBody>
      </p:sp>
      <p:sp>
        <p:nvSpPr>
          <p:cNvPr id="6" name="Oval 5"/>
          <p:cNvSpPr/>
          <p:nvPr/>
        </p:nvSpPr>
        <p:spPr>
          <a:xfrm>
            <a:off x="7239000" y="4038600"/>
            <a:ext cx="3086735" cy="26695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of Non-cooperation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incident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called off the movement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755" y="1269365"/>
            <a:ext cx="5465445" cy="52838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Rowlatt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Jalianwallah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massacre sparked S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atyagraha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Dismemberment of Ottoman Empire by British angered Muslims;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movement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supported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cause to enlist Muslim support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linked issues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Swaraj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(Self-Government) with 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demands at Nagpur Congress Session (1920)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Non-cooperation plan adopted at the session which aimed to resist  British occupation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08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Partition Plan &amp; the Radcliffe Boundary Commission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Boundary Commission </a:t>
            </a:r>
            <a:r>
              <a:rPr lang="en-US" sz="2400" dirty="0"/>
              <a:t>created in July 1947 </a:t>
            </a:r>
          </a:p>
          <a:p>
            <a:r>
              <a:rPr lang="en-US" sz="2400" dirty="0"/>
              <a:t>The commission was appointed by the British Government</a:t>
            </a:r>
            <a:endParaRPr lang="en-US" sz="2400" u="sng" dirty="0"/>
          </a:p>
          <a:p>
            <a:r>
              <a:rPr lang="en-US" sz="2400" dirty="0"/>
              <a:t>Chaired by Sir Cyril Radcliffe</a:t>
            </a:r>
          </a:p>
          <a:p>
            <a:r>
              <a:rPr lang="en-US" sz="2400" dirty="0"/>
              <a:t>To recommend how the divide Bengal and Punjab between India and Pakistan</a:t>
            </a:r>
          </a:p>
          <a:p>
            <a:r>
              <a:rPr lang="en-US" sz="2400" dirty="0"/>
              <a:t>Sparked mass migrations </a:t>
            </a:r>
          </a:p>
          <a:p>
            <a:r>
              <a:rPr lang="en-US" sz="2400" i="1" dirty="0"/>
              <a:t>When there was a country I searched for freedom. Now I am free, but have to search for a country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99" y="1447800"/>
            <a:ext cx="6558167" cy="3733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3000" y="5161300"/>
            <a:ext cx="7086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During an historic conference in New Delhi, Lord Mountbatten and the main Indian leaders agree upon the partition of India according to a British plan. At the conference, from left to right: </a:t>
            </a:r>
            <a:r>
              <a:rPr lang="en-US" dirty="0" err="1">
                <a:solidFill>
                  <a:prstClr val="black"/>
                </a:solidFill>
              </a:rPr>
              <a:t>Pandit</a:t>
            </a:r>
            <a:r>
              <a:rPr lang="en-US" dirty="0">
                <a:solidFill>
                  <a:prstClr val="black"/>
                </a:solidFill>
              </a:rPr>
              <a:t> Jawaharlal Nehru, Lord </a:t>
            </a:r>
            <a:r>
              <a:rPr lang="en-US" dirty="0" err="1">
                <a:solidFill>
                  <a:prstClr val="black"/>
                </a:solidFill>
              </a:rPr>
              <a:t>Ismay</a:t>
            </a:r>
            <a:r>
              <a:rPr lang="en-US" dirty="0">
                <a:solidFill>
                  <a:prstClr val="black"/>
                </a:solidFill>
              </a:rPr>
              <a:t>, councilor to Lord Mountbatten and India's viceroy; and M. A. Jinnah.</a:t>
            </a:r>
          </a:p>
        </p:txBody>
      </p:sp>
    </p:spTree>
    <p:extLst>
      <p:ext uri="{BB962C8B-B14F-4D97-AF65-F5344CB8AC3E}">
        <p14:creationId xmlns:p14="http://schemas.microsoft.com/office/powerpoint/2010/main" val="110247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2192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Partition Plan &amp; of Radcliffe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00400" y="595312"/>
            <a:ext cx="6041779" cy="62626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90" y="595312"/>
            <a:ext cx="5816398" cy="5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Refugee Crisis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772734"/>
            <a:ext cx="4570316" cy="38754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399" y="5088512"/>
            <a:ext cx="555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Convoy of Sikhs migrating to East Punjab after the division of India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16" y="772734"/>
            <a:ext cx="4610637" cy="38754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19115" y="47625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Indian refugees crowd onto to trains as a result of the creation of two independent states, India and Pakistan. Muslims fled to Pakistan and Hindus fled to India in one of the largest transfers of population in history.</a:t>
            </a:r>
          </a:p>
        </p:txBody>
      </p:sp>
    </p:spTree>
    <p:extLst>
      <p:ext uri="{BB962C8B-B14F-4D97-AF65-F5344CB8AC3E}">
        <p14:creationId xmlns:p14="http://schemas.microsoft.com/office/powerpoint/2010/main" val="1644299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Jalal, Ayesha, Modern South Asia: History, Culture, Political Economy (New York and London: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Routledge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2004).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Bandyopadhyay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Plassey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Partition: A History of Modern India (New Delhi: Orient Longman, 2004)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Tariq, Colonialism and the Call to Jihad in British India (New Delhi: Sage, 2015)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Metcalf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Barbara D. &amp;amp; Metcalf, Thomas R., A Concise History of Modern India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Cambridge:Cambridge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Press, 2006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Sarkar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Modern India: 1885-1947 (New Delhi: Pearson, 2014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fr-F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 pp. 321- 353 &amp;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8, pp. </a:t>
            </a:r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355-389.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Schendel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Willem Van, A History of Bangladesh (Cambridge: Cambridge University Press, 2009), (Chapters 09 &amp; 10).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Butalia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Urvashi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Other Side of Silence: Voices from the Partition of India (New Delhi: Penguin Books, 1998).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Hindu-Muslim Unity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3505200"/>
            <a:ext cx="6858000" cy="3124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Representation on population basis with separate electorates.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Local bodies’ representation; majority 60% and minority 40%.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Govt. appointments; 55% for Muslims. Till it is attained, Muslims 80% and Hindus 20%.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No resolution or enactment  without consent of 75% of elected members of the affected community.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Music not allowed in front of the mosques.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No legislation in respect of cow slaughtering for food the Council.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944880" y="1143000"/>
            <a:ext cx="3352800" cy="2286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Bengal Pact, 1924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aimed to resolve Hindu-Muslim differences</a:t>
            </a: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strengthen relations</a:t>
            </a:r>
          </a:p>
          <a:p>
            <a:pPr algn="ctr"/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7334250" y="914400"/>
            <a:ext cx="1752600" cy="2514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Pact was discarded in the Provincial Congress Conference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262129"/>
            <a:ext cx="1951427" cy="24856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4875" y="4372094"/>
            <a:ext cx="1769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Deshbondhu</a:t>
            </a:r>
            <a:endParaRPr lang="en-US" b="1" dirty="0"/>
          </a:p>
          <a:p>
            <a:r>
              <a:rPr lang="en-US" b="1" dirty="0" err="1"/>
              <a:t>Chittaranjan</a:t>
            </a:r>
            <a:r>
              <a:rPr lang="en-US" b="1" dirty="0"/>
              <a:t> Das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of India Act 1935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1447800"/>
            <a:ext cx="2439035" cy="838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Simon Commission report was boycotted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362200"/>
            <a:ext cx="2438400" cy="10045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Communal award 1932; Congress and other parties had reservations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733800"/>
            <a:ext cx="24384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 Government of India Act, 1935 passed in the Parliament</a:t>
            </a:r>
            <a:r>
              <a:rPr lang="en-US" sz="1400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4495800"/>
            <a:ext cx="2438400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Responsible govt. with adult franchise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1447800"/>
            <a:ext cx="5410200" cy="5181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Features of the Act</a:t>
            </a:r>
          </a:p>
          <a:p>
            <a:r>
              <a:rPr lang="en-US" sz="2000" b="1" dirty="0"/>
              <a:t>Abolition of diarchy at province, introduction at centre.</a:t>
            </a:r>
          </a:p>
          <a:p>
            <a:endParaRPr lang="en-US" sz="2000" b="1" dirty="0"/>
          </a:p>
          <a:p>
            <a:r>
              <a:rPr lang="en-US" sz="2000" b="1" dirty="0"/>
              <a:t>Indian Council replaced by an advisory body.</a:t>
            </a:r>
          </a:p>
          <a:p>
            <a:endParaRPr lang="en-US" sz="2000" b="1" dirty="0"/>
          </a:p>
          <a:p>
            <a:r>
              <a:rPr lang="en-US" sz="2000" b="1" dirty="0"/>
              <a:t>All India Federation with British India territories and princely states.</a:t>
            </a:r>
          </a:p>
          <a:p>
            <a:endParaRPr lang="en-US" sz="2000" b="1" dirty="0"/>
          </a:p>
          <a:p>
            <a:r>
              <a:rPr lang="en-US" sz="2000" b="1" dirty="0"/>
              <a:t>Safeguards and protective instruments for minorities.</a:t>
            </a:r>
          </a:p>
          <a:p>
            <a:endParaRPr lang="en-US" sz="2000" b="1" dirty="0"/>
          </a:p>
          <a:p>
            <a:r>
              <a:rPr lang="en-US" sz="2000" b="1" dirty="0"/>
              <a:t>Supremacy of British Parliament.</a:t>
            </a:r>
          </a:p>
          <a:p>
            <a:endParaRPr lang="en-US" sz="2000" b="1" dirty="0"/>
          </a:p>
          <a:p>
            <a:r>
              <a:rPr lang="en-US" sz="2000" b="1" dirty="0"/>
              <a:t>Increase in size of legislatures, extension of franchise, division of subjects into three lists and retention of communal electorate.</a:t>
            </a:r>
          </a:p>
          <a:p>
            <a:endParaRPr lang="en-US" sz="2000" b="1" dirty="0"/>
          </a:p>
          <a:p>
            <a:r>
              <a:rPr lang="en-US" sz="2000" b="1" dirty="0"/>
              <a:t>Separation of Burma from India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400" y="5105400"/>
            <a:ext cx="24384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election was held in 1937 under this Act</a:t>
            </a:r>
          </a:p>
        </p:txBody>
      </p:sp>
      <p:cxnSp>
        <p:nvCxnSpPr>
          <p:cNvPr id="12" name="Straight Arrow Connector 11"/>
          <p:cNvCxnSpPr>
            <a:stCxn id="6" idx="3"/>
            <a:endCxn id="9" idx="1"/>
          </p:cNvCxnSpPr>
          <p:nvPr/>
        </p:nvCxnSpPr>
        <p:spPr>
          <a:xfrm flipV="1">
            <a:off x="4495800" y="4038600"/>
            <a:ext cx="457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427355"/>
            <a:ext cx="317563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Communal Award was by the British Prime Minister Ramsay Macdonald </a:t>
            </a:r>
          </a:p>
          <a:p>
            <a:r>
              <a:rPr lang="en-US" sz="2400" b="1" dirty="0"/>
              <a:t>on 16 August 1932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0" y="3773270"/>
            <a:ext cx="3048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Government of India Act 1935 passed in August 1935</a:t>
            </a:r>
          </a:p>
        </p:txBody>
      </p:sp>
      <p:pic>
        <p:nvPicPr>
          <p:cNvPr id="29698" name="Picture 2" descr="http://upload.wikimedia.org/wikipedia/commons/thumb/4/40/Ramsay_MacDonald_ggbain_35734.jpg/245px-Ramsay_MacDonald_ggbain_3573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1" y="228601"/>
            <a:ext cx="1724025" cy="2455857"/>
          </a:xfrm>
          <a:prstGeom prst="rect">
            <a:avLst/>
          </a:prstGeom>
          <a:noFill/>
        </p:spPr>
      </p:pic>
      <p:pic>
        <p:nvPicPr>
          <p:cNvPr id="29700" name="Picture 4" descr="http://www.indianetzone.com/photos_gallery/52/Government%20of%20India%20Act%2019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40789" y="228601"/>
            <a:ext cx="2006421" cy="3011097"/>
          </a:xfrm>
          <a:prstGeom prst="rect">
            <a:avLst/>
          </a:prstGeom>
          <a:noFill/>
        </p:spPr>
      </p:pic>
      <p:pic>
        <p:nvPicPr>
          <p:cNvPr id="29702" name="Picture 6" descr="http://cdn.dipity.com/uploads/events/b6f8b22b1bd1415fe9c1e134140688f8_1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1" y="3163498"/>
            <a:ext cx="3953814" cy="322079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996430" y="6184900"/>
            <a:ext cx="38633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Limited self-rule is achieved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Krishak-Praja Party(KPP)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2070" y="1434465"/>
            <a:ext cx="685673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Nationalists failed to address welfare of poor peasants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0800" y="2183130"/>
            <a:ext cx="6856730" cy="67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Muslim League’s popularity declined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0" y="2943226"/>
            <a:ext cx="6858000" cy="34704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Demands of KPP</a:t>
            </a:r>
          </a:p>
          <a:p>
            <a:pPr algn="ctr">
              <a:lnSpc>
                <a:spcPct val="9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abolition of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zamindari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peasants’ absolute proprietorship of land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land rent rate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interest free loans to peasants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irrigation facilities; digging canals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free primary education, etc.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and the Bengal Legislative Assembly Elections of 1937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14600" y="1905000"/>
            <a:ext cx="23622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KPP election manifesto-‘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for all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505200" y="2819400"/>
            <a:ext cx="23622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Opponents: Congress and Muslim League</a:t>
            </a:r>
            <a:endParaRPr lang="en-US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495800" y="3733800"/>
            <a:ext cx="2362200" cy="990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 result; KPP-36 (33 from Bengal), Congress- 52, and Muslim League- 39</a:t>
            </a:r>
            <a:endParaRPr lang="en-US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91200" y="4876800"/>
            <a:ext cx="2286000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emerged as mass political party in Bengal</a:t>
            </a:r>
            <a:endParaRPr lang="en-US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010400" y="5715000"/>
            <a:ext cx="2286000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formed coalition govt. with Muslim League</a:t>
            </a:r>
            <a:endParaRPr lang="en-US" sz="1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Lahore Resolution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1394301"/>
            <a:ext cx="4267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All India Muslim League held a conference on 22-24 March 1940 in Lahore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7080" y="4605951"/>
            <a:ext cx="43434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Two Nation Theory:</a:t>
            </a:r>
            <a:br>
              <a:rPr lang="en-US" b="1" dirty="0">
                <a:solidFill>
                  <a:prstClr val="black"/>
                </a:solidFill>
              </a:rPr>
            </a:br>
            <a:r>
              <a:rPr lang="en-US" b="1" dirty="0">
                <a:solidFill>
                  <a:prstClr val="black"/>
                </a:solidFill>
              </a:rPr>
              <a:t>sovereign states for Muslims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2935743"/>
            <a:ext cx="4343400" cy="990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Sir </a:t>
            </a:r>
            <a:r>
              <a:rPr lang="en-US" b="1" dirty="0" err="1">
                <a:solidFill>
                  <a:prstClr val="white"/>
                </a:solidFill>
              </a:rPr>
              <a:t>Sikandar</a:t>
            </a:r>
            <a:r>
              <a:rPr lang="en-US" b="1" dirty="0">
                <a:solidFill>
                  <a:prstClr val="white"/>
                </a:solidFill>
              </a:rPr>
              <a:t> Hayat Khan drafted Lahore Resolution that was presented  by A. K. </a:t>
            </a:r>
            <a:r>
              <a:rPr lang="en-US" b="1" dirty="0" err="1">
                <a:solidFill>
                  <a:prstClr val="white"/>
                </a:solidFill>
              </a:rPr>
              <a:t>Fazlul</a:t>
            </a:r>
            <a:r>
              <a:rPr lang="en-US" b="1" dirty="0">
                <a:solidFill>
                  <a:prstClr val="white"/>
                </a:solidFill>
              </a:rPr>
              <a:t> </a:t>
            </a:r>
            <a:r>
              <a:rPr lang="en-US" b="1" dirty="0" err="1">
                <a:solidFill>
                  <a:prstClr val="white"/>
                </a:solidFill>
              </a:rPr>
              <a:t>Huq</a:t>
            </a:r>
            <a:endParaRPr lang="en-US" b="1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310" y="1584101"/>
            <a:ext cx="5859887" cy="35397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3999" y="5460999"/>
            <a:ext cx="6594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From extreme left are Sher-e-Bengal A.K. </a:t>
            </a:r>
            <a:r>
              <a:rPr lang="en-US" dirty="0" err="1">
                <a:solidFill>
                  <a:prstClr val="black"/>
                </a:solidFill>
              </a:rPr>
              <a:t>Fazlul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Huq</a:t>
            </a:r>
            <a:r>
              <a:rPr lang="en-US" dirty="0">
                <a:solidFill>
                  <a:prstClr val="black"/>
                </a:solidFill>
              </a:rPr>
              <a:t> and  Mohammad Ali Jinnah. Muslim League Council Meeting in Bombay in the early 1940s. Photo: Dawn </a:t>
            </a:r>
          </a:p>
        </p:txBody>
      </p:sp>
    </p:spTree>
    <p:extLst>
      <p:ext uri="{BB962C8B-B14F-4D97-AF65-F5344CB8AC3E}">
        <p14:creationId xmlns:p14="http://schemas.microsoft.com/office/powerpoint/2010/main" val="78176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655-0792-499F-B59B-87B066DBBC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1828800" y="6410848"/>
            <a:ext cx="3581400" cy="365760"/>
          </a:xfrm>
          <a:prstGeom prst="rect">
            <a:avLst/>
          </a:prstGeom>
        </p:spPr>
        <p:txBody>
          <a:bodyPr vert="horz"/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</a:rPr>
              <a:t>Bangladesh Studies      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5791200" y="6324600"/>
            <a:ext cx="609600" cy="44132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ctr">
              <a:defRPr/>
            </a:pPr>
            <a:fld id="{F1B67EF6-5BA4-498F-91BE-DA7518C9A11E}" type="slidenum">
              <a:rPr lang="en-US" sz="1600">
                <a:solidFill>
                  <a:srgbClr val="FFFFFF"/>
                </a:solidFill>
              </a:rPr>
              <a:pPr algn="ctr">
                <a:defRPr/>
              </a:pPr>
              <a:t>9</a:t>
            </a:fld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8" name="Picture 3" descr="G:\BRAC University\Spring 2013\Lecture 4\Working_Committee of Lahor sess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0038" y="2650219"/>
            <a:ext cx="5403761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334000" y="0"/>
            <a:ext cx="6019800" cy="209288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1" dirty="0">
                <a:solidFill>
                  <a:prstClr val="black"/>
                </a:solidFill>
              </a:rPr>
              <a:t>“…with such territorial readjustments as may be necessary that the areas in which the Muslims are numerically in a majority as in the North Western and Eastern Zones of (British) India should be grouped to constitute </a:t>
            </a:r>
            <a:r>
              <a:rPr lang="en-US" sz="2000" b="1" dirty="0">
                <a:solidFill>
                  <a:srgbClr val="FF0000"/>
                </a:solidFill>
              </a:rPr>
              <a:t>‘independent states’ </a:t>
            </a:r>
            <a:r>
              <a:rPr lang="en-US" b="1" dirty="0">
                <a:solidFill>
                  <a:prstClr val="black"/>
                </a:solidFill>
              </a:rPr>
              <a:t>in which the constituent units should be autonomous and sovereign.”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95300" y="5855064"/>
            <a:ext cx="4267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Draft Lahore Resolution- with proposed changes by Jinnah and </a:t>
            </a:r>
            <a:r>
              <a:rPr lang="en-US" b="1" dirty="0" err="1">
                <a:solidFill>
                  <a:prstClr val="black"/>
                </a:solidFill>
              </a:rPr>
              <a:t>Barkat</a:t>
            </a:r>
            <a:r>
              <a:rPr lang="en-US" b="1" dirty="0">
                <a:solidFill>
                  <a:prstClr val="black"/>
                </a:solidFill>
              </a:rPr>
              <a:t> Ali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486400" y="6124245"/>
            <a:ext cx="62484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prstClr val="black"/>
                </a:solidFill>
              </a:rPr>
              <a:t>Working committee of the Lahore session of All India Muslim League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643687" y="2264456"/>
            <a:ext cx="301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 line from Lahore Resolution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2952" y="162189"/>
            <a:ext cx="3193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Lahore Resolution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16" y="746963"/>
            <a:ext cx="2889856" cy="50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1593</Words>
  <Application>Microsoft Office PowerPoint</Application>
  <PresentationFormat>Widescreen</PresentationFormat>
  <Paragraphs>258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23</vt:i4>
      </vt:variant>
    </vt:vector>
  </HeadingPairs>
  <TitlesOfParts>
    <vt:vector size="45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6_Office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15_Office Theme</vt:lpstr>
      <vt:lpstr>16_Office Theme</vt:lpstr>
      <vt:lpstr>17_Office Theme</vt:lpstr>
      <vt:lpstr>19_Office Theme</vt:lpstr>
      <vt:lpstr>EMB-101: Emergence of Bangladesh Lecture-5</vt:lpstr>
      <vt:lpstr>Khilafat and Non-cooperation Movement</vt:lpstr>
      <vt:lpstr>        Hindu-Muslim Unity</vt:lpstr>
      <vt:lpstr>Government of India Act 1935</vt:lpstr>
      <vt:lpstr>PowerPoint Presentation</vt:lpstr>
      <vt:lpstr>Krishak-Praja Party(KPP)</vt:lpstr>
      <vt:lpstr>KPP and the Bengal Legislative Assembly Elections of 1937</vt:lpstr>
      <vt:lpstr>Lahore Resolution</vt:lpstr>
      <vt:lpstr>PowerPoint Presentation</vt:lpstr>
      <vt:lpstr>Cripps Mission &amp; Quit India Movement </vt:lpstr>
      <vt:lpstr>Quit India Movement </vt:lpstr>
      <vt:lpstr>Netaji Subhas Chandra Bose &amp;  the Azad Hind Fauj</vt:lpstr>
      <vt:lpstr>PowerPoint Presentation</vt:lpstr>
      <vt:lpstr>PowerPoint Presentation</vt:lpstr>
      <vt:lpstr>Wavell Plan and Simla Conference </vt:lpstr>
      <vt:lpstr>Elections of 1945-46</vt:lpstr>
      <vt:lpstr>Cabinet Mission, 1946</vt:lpstr>
      <vt:lpstr>Direct Action Day and the Great Calcutta Killings</vt:lpstr>
      <vt:lpstr>Proposal of United Bengal</vt:lpstr>
      <vt:lpstr>Partition Plan &amp; the Radcliffe Boundary Commission</vt:lpstr>
      <vt:lpstr>Partition Plan &amp; of Radcliffe Line</vt:lpstr>
      <vt:lpstr>Refugee Crisis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Sayed Shakir</dc:creator>
  <cp:lastModifiedBy>KARUBA</cp:lastModifiedBy>
  <cp:revision>55</cp:revision>
  <dcterms:created xsi:type="dcterms:W3CDTF">2020-06-16T05:30:00Z</dcterms:created>
  <dcterms:modified xsi:type="dcterms:W3CDTF">2022-06-01T09:00:25Z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